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89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13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989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940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06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479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625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555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5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26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12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095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27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77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12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17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50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DEB0789-F233-432C-9BFD-0C8BBA4F5858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0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Вступ</a:t>
            </a:r>
            <a:r>
              <a:rPr lang="ru-RU" dirty="0" smtClean="0"/>
              <a:t> до </a:t>
            </a:r>
            <a:r>
              <a:rPr lang="ru-RU" dirty="0" err="1" smtClean="0"/>
              <a:t>романсько</a:t>
            </a:r>
            <a:r>
              <a:rPr lang="uk-UA" dirty="0" smtClean="0"/>
              <a:t>ї філології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14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навчальної дисципліни</a:t>
            </a:r>
            <a:r>
              <a:rPr lang="uk-UA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smtClean="0"/>
              <a:t>Формування системного </a:t>
            </a:r>
            <a:r>
              <a:rPr lang="uk-UA" b="1" dirty="0"/>
              <a:t>наукового уявлення </a:t>
            </a:r>
            <a:r>
              <a:rPr lang="uk-UA" b="1" dirty="0" smtClean="0"/>
              <a:t>про:</a:t>
            </a:r>
          </a:p>
          <a:p>
            <a:r>
              <a:rPr lang="uk-UA" dirty="0" smtClean="0"/>
              <a:t>кількісний </a:t>
            </a:r>
            <a:r>
              <a:rPr lang="uk-UA" dirty="0"/>
              <a:t>склад романських мов, їхню </a:t>
            </a:r>
            <a:r>
              <a:rPr lang="uk-UA" dirty="0" smtClean="0"/>
              <a:t>класифікацію</a:t>
            </a:r>
            <a:r>
              <a:rPr lang="uk-UA" dirty="0"/>
              <a:t>;</a:t>
            </a:r>
            <a:endParaRPr lang="uk-UA" dirty="0" smtClean="0"/>
          </a:p>
          <a:p>
            <a:r>
              <a:rPr lang="uk-UA" dirty="0" smtClean="0"/>
              <a:t>Історичні </a:t>
            </a:r>
            <a:r>
              <a:rPr lang="uk-UA" dirty="0"/>
              <a:t>фактори формування, роль латинської мови у формуванні романських </a:t>
            </a:r>
            <a:r>
              <a:rPr lang="uk-UA" dirty="0" smtClean="0"/>
              <a:t>мов</a:t>
            </a:r>
            <a:r>
              <a:rPr lang="uk-UA" dirty="0"/>
              <a:t>;</a:t>
            </a:r>
            <a:endParaRPr lang="uk-UA" dirty="0" smtClean="0"/>
          </a:p>
          <a:p>
            <a:r>
              <a:rPr lang="uk-UA" dirty="0"/>
              <a:t>причини диференціації народної латини ті її перехід в романські мови; </a:t>
            </a:r>
            <a:endParaRPr lang="ru-RU" dirty="0"/>
          </a:p>
          <a:p>
            <a:r>
              <a:rPr lang="uk-UA" dirty="0" smtClean="0"/>
              <a:t>типологію </a:t>
            </a:r>
            <a:r>
              <a:rPr lang="uk-UA" dirty="0"/>
              <a:t>романських </a:t>
            </a:r>
            <a:r>
              <a:rPr lang="uk-UA" dirty="0" err="1"/>
              <a:t>мовних</a:t>
            </a:r>
            <a:r>
              <a:rPr lang="uk-UA" dirty="0"/>
              <a:t> систем та їхні співвідношення з системою латинської </a:t>
            </a:r>
            <a:r>
              <a:rPr lang="uk-UA" dirty="0" smtClean="0"/>
              <a:t>мови</a:t>
            </a:r>
          </a:p>
        </p:txBody>
      </p:sp>
    </p:spTree>
    <p:extLst>
      <p:ext uri="{BB962C8B-B14F-4D97-AF65-F5344CB8AC3E}">
        <p14:creationId xmlns:p14="http://schemas.microsoft.com/office/powerpoint/2010/main" val="1064492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Тематика курсу: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Романський </a:t>
            </a:r>
            <a:r>
              <a:rPr lang="uk-UA" dirty="0" err="1"/>
              <a:t>мовний</a:t>
            </a:r>
            <a:r>
              <a:rPr lang="uk-UA" dirty="0"/>
              <a:t> ареал та історичні  умови його формування. </a:t>
            </a:r>
            <a:r>
              <a:rPr lang="uk-UA" dirty="0"/>
              <a:t>Романія як  історичне поняття.</a:t>
            </a:r>
            <a:endParaRPr lang="ru-RU" dirty="0"/>
          </a:p>
          <a:p>
            <a:r>
              <a:rPr lang="uk-UA" dirty="0" smtClean="0"/>
              <a:t>Романські </a:t>
            </a:r>
            <a:r>
              <a:rPr lang="uk-UA" dirty="0"/>
              <a:t>мови, загальна характеристика.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/>
              <a:t>романських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. </a:t>
            </a:r>
            <a:r>
              <a:rPr lang="uk-UA" dirty="0"/>
              <a:t>Історичний розвиток і структурна єдність романського </a:t>
            </a:r>
            <a:r>
              <a:rPr lang="uk-UA" dirty="0" err="1"/>
              <a:t>мовного</a:t>
            </a:r>
            <a:r>
              <a:rPr lang="uk-UA" dirty="0"/>
              <a:t> ареалу. </a:t>
            </a:r>
            <a:endParaRPr lang="ru-RU" dirty="0"/>
          </a:p>
          <a:p>
            <a:r>
              <a:rPr lang="uk-UA" dirty="0" smtClean="0"/>
              <a:t>Латинська </a:t>
            </a:r>
            <a:r>
              <a:rPr lang="ru-RU" dirty="0" smtClean="0"/>
              <a:t> </a:t>
            </a:r>
            <a:r>
              <a:rPr lang="ru-RU" dirty="0" err="1"/>
              <a:t>мова</a:t>
            </a:r>
            <a:r>
              <a:rPr lang="ru-RU" dirty="0"/>
              <a:t> – основа </a:t>
            </a:r>
            <a:r>
              <a:rPr lang="uk-UA" dirty="0" err="1"/>
              <a:t>романськ</a:t>
            </a:r>
            <a:r>
              <a:rPr lang="ru-RU" dirty="0"/>
              <a:t>их </a:t>
            </a:r>
            <a:r>
              <a:rPr lang="ru-RU" dirty="0" err="1"/>
              <a:t>мов</a:t>
            </a:r>
            <a:r>
              <a:rPr lang="ru-RU" dirty="0"/>
              <a:t>. </a:t>
            </a:r>
            <a:r>
              <a:rPr lang="ru-RU" dirty="0" err="1" smtClean="0"/>
              <a:t>Пертворення</a:t>
            </a:r>
            <a:r>
              <a:rPr lang="ru-RU" dirty="0" smtClean="0"/>
              <a:t>  </a:t>
            </a:r>
            <a:r>
              <a:rPr lang="ru-RU" dirty="0" err="1"/>
              <a:t>народної</a:t>
            </a:r>
            <a:r>
              <a:rPr lang="ru-RU" dirty="0"/>
              <a:t> </a:t>
            </a:r>
            <a:r>
              <a:rPr lang="ru-RU" dirty="0" err="1"/>
              <a:t>латини</a:t>
            </a:r>
            <a:r>
              <a:rPr lang="ru-RU" dirty="0"/>
              <a:t> на </a:t>
            </a:r>
            <a:r>
              <a:rPr lang="ru-RU" dirty="0" err="1"/>
              <a:t>романські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  </a:t>
            </a:r>
            <a:r>
              <a:rPr lang="uk-UA" dirty="0" smtClean="0"/>
              <a:t>Писемна</a:t>
            </a:r>
            <a:r>
              <a:rPr lang="ru-RU" dirty="0" smtClean="0"/>
              <a:t> </a:t>
            </a:r>
            <a:r>
              <a:rPr lang="ru-RU" dirty="0" err="1"/>
              <a:t>фіксація</a:t>
            </a:r>
            <a:r>
              <a:rPr lang="ru-RU" dirty="0"/>
              <a:t> </a:t>
            </a:r>
            <a:r>
              <a:rPr lang="ru-RU" dirty="0" err="1"/>
              <a:t>романських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.</a:t>
            </a:r>
          </a:p>
          <a:p>
            <a:r>
              <a:rPr lang="uk-UA" dirty="0" smtClean="0"/>
              <a:t>Фонологічна </a:t>
            </a:r>
            <a:r>
              <a:rPr lang="uk-UA" dirty="0"/>
              <a:t>система. </a:t>
            </a:r>
            <a:r>
              <a:rPr lang="uk-UA" dirty="0" smtClean="0"/>
              <a:t>Граматика</a:t>
            </a:r>
            <a:r>
              <a:rPr lang="uk-UA" dirty="0"/>
              <a:t>. Граматичні </a:t>
            </a:r>
            <a:r>
              <a:rPr lang="uk-UA" dirty="0" err="1"/>
              <a:t>романізми</a:t>
            </a:r>
            <a:r>
              <a:rPr lang="uk-UA" dirty="0"/>
              <a:t> та їх походження. </a:t>
            </a:r>
            <a:r>
              <a:rPr lang="uk-UA" dirty="0" smtClean="0"/>
              <a:t>Розвиток </a:t>
            </a:r>
            <a:r>
              <a:rPr lang="uk-UA" dirty="0"/>
              <a:t>лексичної системи романських мов</a:t>
            </a:r>
            <a:r>
              <a:rPr lang="uk-UA" dirty="0" smtClean="0"/>
              <a:t>.</a:t>
            </a:r>
            <a:endParaRPr lang="ru-RU" dirty="0"/>
          </a:p>
          <a:p>
            <a:r>
              <a:rPr lang="uk-UA" dirty="0" smtClean="0"/>
              <a:t>Романські </a:t>
            </a:r>
            <a:r>
              <a:rPr lang="uk-UA" dirty="0"/>
              <a:t>мови як об’єкт наукового  вивчення. </a:t>
            </a:r>
            <a:r>
              <a:rPr lang="uk-UA" dirty="0" smtClean="0"/>
              <a:t>Філологічна </a:t>
            </a:r>
            <a:r>
              <a:rPr lang="uk-UA" dirty="0"/>
              <a:t>діяльність в галузі романських мов у ХІХ – ХХІ ст. </a:t>
            </a:r>
            <a:r>
              <a:rPr lang="ru-RU" dirty="0"/>
              <a:t> </a:t>
            </a:r>
            <a:r>
              <a:rPr lang="uk-UA" dirty="0" smtClean="0"/>
              <a:t>Вивчення </a:t>
            </a:r>
            <a:r>
              <a:rPr lang="uk-UA" dirty="0"/>
              <a:t>романських мов у ХХІ ст. Стан романістики в Україні</a:t>
            </a:r>
            <a:r>
              <a:rPr lang="uk-UA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42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цікавого ви дізнаєтесь?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4410" y="2786380"/>
            <a:ext cx="8825659" cy="34163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Дізнаєтесь, які мови відносять до романських</a:t>
            </a:r>
          </a:p>
          <a:p>
            <a:r>
              <a:rPr lang="uk-UA" dirty="0" smtClean="0"/>
              <a:t>Здивуєтесь географії розповсюдження романських мов</a:t>
            </a:r>
          </a:p>
          <a:p>
            <a:r>
              <a:rPr lang="uk-UA" dirty="0" smtClean="0"/>
              <a:t>Згадаєте історію римських завоювань</a:t>
            </a:r>
          </a:p>
          <a:p>
            <a:r>
              <a:rPr lang="uk-UA" dirty="0" smtClean="0"/>
              <a:t>Віднайдете джерела складних часів</a:t>
            </a:r>
          </a:p>
          <a:p>
            <a:pPr marL="0" indent="0">
              <a:buNone/>
            </a:pPr>
            <a:r>
              <a:rPr lang="uk-UA" dirty="0" smtClean="0"/>
              <a:t>        сучасних </a:t>
            </a:r>
            <a:r>
              <a:rPr lang="uk-UA" dirty="0"/>
              <a:t>романських мов</a:t>
            </a:r>
          </a:p>
          <a:p>
            <a:r>
              <a:rPr lang="uk-UA" dirty="0" smtClean="0"/>
              <a:t> Віднайдете спільні риси романських мов</a:t>
            </a:r>
          </a:p>
          <a:p>
            <a:r>
              <a:rPr lang="uk-UA" smtClean="0"/>
              <a:t>Познайомитесь </a:t>
            </a:r>
            <a:r>
              <a:rPr lang="uk-UA" dirty="0" smtClean="0"/>
              <a:t>із науковцями, які теж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цікавилися цією темою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</a:t>
            </a:r>
          </a:p>
          <a:p>
            <a:pPr marL="0" indent="0">
              <a:buNone/>
            </a:pP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0" y="4162425"/>
            <a:ext cx="523875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785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</TotalTime>
  <Words>207</Words>
  <Application>Microsoft Office PowerPoint</Application>
  <PresentationFormat>Широкоэкранный</PresentationFormat>
  <Paragraphs>25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Совет директоров</vt:lpstr>
      <vt:lpstr>Вступ до романської філології</vt:lpstr>
      <vt:lpstr>Мета навчальної дисципліни:</vt:lpstr>
      <vt:lpstr>Тематика курсу:</vt:lpstr>
      <vt:lpstr>Що цікавого ви дізнаєтесь?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 до романської філології</dc:title>
  <dc:creator>Пользователь</dc:creator>
  <cp:lastModifiedBy>Пользователь</cp:lastModifiedBy>
  <cp:revision>5</cp:revision>
  <dcterms:created xsi:type="dcterms:W3CDTF">2020-06-01T07:18:01Z</dcterms:created>
  <dcterms:modified xsi:type="dcterms:W3CDTF">2020-06-01T07:40:45Z</dcterms:modified>
</cp:coreProperties>
</file>